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del títol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 del títol</a:t>
            </a:r>
          </a:p>
        </p:txBody>
      </p:sp>
      <p:sp>
        <p:nvSpPr>
          <p:cNvPr id="14" name="Nivell del cos u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pPr/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pic>
        <p:nvPicPr>
          <p:cNvPr id="15" name="Logo_FIB.gif" descr="Logo_FIB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Logo_UPC.gif" descr="Logo_UPC.g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pic>
        <p:nvPicPr>
          <p:cNvPr id="113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b10067705dm-001_2880x2161.jpg"/>
          <p:cNvSpPr/>
          <p:nvPr>
            <p:ph type="pic" idx="21"/>
          </p:nvPr>
        </p:nvSpPr>
        <p:spPr>
          <a:xfrm>
            <a:off x="0" y="-2290234"/>
            <a:ext cx="24384000" cy="18296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pic>
        <p:nvPicPr>
          <p:cNvPr id="123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 del títol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Text del títol</a:t>
            </a:r>
          </a:p>
        </p:txBody>
      </p:sp>
      <p:pic>
        <p:nvPicPr>
          <p:cNvPr id="142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 del títol"/>
          <p:cNvSpPr txBox="1"/>
          <p:nvPr>
            <p:ph type="title"/>
          </p:nvPr>
        </p:nvSpPr>
        <p:spPr>
          <a:xfrm>
            <a:off x="1689100" y="1468760"/>
            <a:ext cx="21005800" cy="2286001"/>
          </a:xfrm>
          <a:prstGeom prst="rect">
            <a:avLst/>
          </a:prstGeom>
        </p:spPr>
        <p:txBody>
          <a:bodyPr/>
          <a:lstStyle/>
          <a:p>
            <a:pPr/>
            <a:r>
              <a:t>Text del títol</a:t>
            </a:r>
          </a:p>
        </p:txBody>
      </p:sp>
      <p:sp>
        <p:nvSpPr>
          <p:cNvPr id="152" name="Nivell del cos u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pic>
        <p:nvPicPr>
          <p:cNvPr id="153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b10067705dm-001_2880x2161.jpg"/>
          <p:cNvSpPr/>
          <p:nvPr>
            <p:ph type="pic" idx="21"/>
          </p:nvPr>
        </p:nvSpPr>
        <p:spPr>
          <a:xfrm>
            <a:off x="3125968" y="-1762099"/>
            <a:ext cx="18135601" cy="136079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5" name="Text del títol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/>
          <a:lstStyle/>
          <a:p>
            <a:pPr/>
            <a:r>
              <a:t>Text del títol</a:t>
            </a:r>
          </a:p>
        </p:txBody>
      </p:sp>
      <p:sp>
        <p:nvSpPr>
          <p:cNvPr id="26" name="Nivell del cos u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pPr/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pic>
        <p:nvPicPr>
          <p:cNvPr id="27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del títol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Text del títol</a:t>
            </a:r>
          </a:p>
        </p:txBody>
      </p:sp>
      <p:pic>
        <p:nvPicPr>
          <p:cNvPr id="37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1197913361_2035x1354.jpg"/>
          <p:cNvSpPr/>
          <p:nvPr>
            <p:ph type="pic" idx="21"/>
          </p:nvPr>
        </p:nvSpPr>
        <p:spPr>
          <a:xfrm>
            <a:off x="5803900" y="952500"/>
            <a:ext cx="17236029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Text del títol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Text del títol</a:t>
            </a:r>
          </a:p>
        </p:txBody>
      </p:sp>
      <p:sp>
        <p:nvSpPr>
          <p:cNvPr id="48" name="Nivell del cos u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pPr/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pic>
        <p:nvPicPr>
          <p:cNvPr id="49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del títo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del títol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 del títol"/>
          <p:cNvSpPr txBox="1"/>
          <p:nvPr>
            <p:ph type="title"/>
          </p:nvPr>
        </p:nvSpPr>
        <p:spPr>
          <a:xfrm>
            <a:off x="1689100" y="1468760"/>
            <a:ext cx="21005800" cy="2286001"/>
          </a:xfrm>
          <a:prstGeom prst="rect">
            <a:avLst/>
          </a:prstGeom>
        </p:spPr>
        <p:txBody>
          <a:bodyPr/>
          <a:lstStyle/>
          <a:p>
            <a:pPr/>
            <a:r>
              <a:t>Text del títol</a:t>
            </a:r>
          </a:p>
        </p:txBody>
      </p:sp>
      <p:sp>
        <p:nvSpPr>
          <p:cNvPr id="67" name="Nivell del cos u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pic>
        <p:nvPicPr>
          <p:cNvPr id="68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9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108348088_flipped_1647x1098.jpg"/>
          <p:cNvSpPr/>
          <p:nvPr>
            <p:ph type="pic" sz="half" idx="21"/>
          </p:nvPr>
        </p:nvSpPr>
        <p:spPr>
          <a:xfrm>
            <a:off x="87503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8" name="Text del títo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del títol</a:t>
            </a:r>
          </a:p>
        </p:txBody>
      </p:sp>
      <p:sp>
        <p:nvSpPr>
          <p:cNvPr id="79" name="Nivell del cos u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buClrTx/>
              <a:defRPr sz="3800"/>
            </a:lvl1pPr>
            <a:lvl2pPr marL="1117600" indent="-558800">
              <a:spcBef>
                <a:spcPts val="4500"/>
              </a:spcBef>
              <a:buClrTx/>
              <a:defRPr sz="3800"/>
            </a:lvl2pPr>
            <a:lvl3pPr marL="1676400" indent="-558800">
              <a:spcBef>
                <a:spcPts val="4500"/>
              </a:spcBef>
              <a:buClrTx/>
              <a:defRPr sz="3800"/>
            </a:lvl3pPr>
            <a:lvl4pPr marL="2235200" indent="-558800">
              <a:spcBef>
                <a:spcPts val="4500"/>
              </a:spcBef>
              <a:buClrTx/>
              <a:defRPr sz="3800"/>
            </a:lvl4pPr>
            <a:lvl5pPr marL="2794000" indent="-558800">
              <a:spcBef>
                <a:spcPts val="4500"/>
              </a:spcBef>
              <a:buClrTx/>
              <a:defRPr sz="3800"/>
            </a:lvl5pPr>
          </a:lstStyle>
          <a:p>
            <a:pPr/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pic>
        <p:nvPicPr>
          <p:cNvPr id="80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Nivell del cos u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pic>
        <p:nvPicPr>
          <p:cNvPr id="90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1197913361_2035x1354.jpg"/>
          <p:cNvSpPr/>
          <p:nvPr>
            <p:ph type="pic" sz="quarter" idx="21"/>
          </p:nvPr>
        </p:nvSpPr>
        <p:spPr>
          <a:xfrm>
            <a:off x="15292127" y="6870700"/>
            <a:ext cx="8341246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0" name="108348088_flipped_1647x1098.jpg"/>
          <p:cNvSpPr/>
          <p:nvPr>
            <p:ph type="pic" sz="quarter" idx="22"/>
          </p:nvPr>
        </p:nvSpPr>
        <p:spPr>
          <a:xfrm>
            <a:off x="14859000" y="952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1" name="sb10067705dm-001_2880x2161.jpg"/>
          <p:cNvSpPr/>
          <p:nvPr>
            <p:ph type="pic" idx="23"/>
          </p:nvPr>
        </p:nvSpPr>
        <p:spPr>
          <a:xfrm>
            <a:off x="651237" y="952500"/>
            <a:ext cx="15283726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pic>
        <p:nvPicPr>
          <p:cNvPr id="102" name="Logo_FIB.gif" descr="Logo_FIB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Logo_UPC.gif" descr="Logo_UPC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del títol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 del títol</a:t>
            </a:r>
          </a:p>
        </p:txBody>
      </p:sp>
      <p:pic>
        <p:nvPicPr>
          <p:cNvPr id="3" name="Logo_FIB.gif" descr="Logo_FIB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144" y="271292"/>
            <a:ext cx="9144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Logo_UPC.gif" descr="Logo_UPC.g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662780" y="220492"/>
            <a:ext cx="482601" cy="4699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Nivell del cos u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Nivell del cos u</a:t>
            </a:r>
          </a:p>
          <a:p>
            <a:pPr lvl="1"/>
            <a:r>
              <a:t>Nivell del cos dos</a:t>
            </a:r>
          </a:p>
          <a:p>
            <a:pPr lvl="2"/>
            <a:r>
              <a:t>Nivell del cos tres</a:t>
            </a:r>
          </a:p>
          <a:p>
            <a:pPr lvl="3"/>
            <a:r>
              <a:t>Nivell del cos quatre</a:t>
            </a:r>
          </a:p>
          <a:p>
            <a:pPr lvl="4"/>
            <a:r>
              <a:t>Nivell del cos cinc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  <p:sldLayoutId id="2147483661" r:id="rId17"/>
    <p:sldLayoutId id="2147483662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New York City Cab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 anchor="ctr"/>
          <a:lstStyle>
            <a:lvl1pPr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New York City Cabs</a:t>
            </a:r>
          </a:p>
        </p:txBody>
      </p:sp>
      <p:sp>
        <p:nvSpPr>
          <p:cNvPr id="165" name="Claudia Sánchez…"/>
          <p:cNvSpPr txBox="1"/>
          <p:nvPr>
            <p:ph type="subTitle" sz="quarter" idx="1"/>
          </p:nvPr>
        </p:nvSpPr>
        <p:spPr>
          <a:xfrm>
            <a:off x="20033970" y="11597665"/>
            <a:ext cx="3658736" cy="1982423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50000"/>
              </a:lnSpc>
              <a:defRPr sz="3000"/>
            </a:pPr>
            <a:r>
              <a:t>Claudia Sánchez</a:t>
            </a:r>
          </a:p>
          <a:p>
            <a:pPr algn="r">
              <a:lnSpc>
                <a:spcPct val="150000"/>
              </a:lnSpc>
              <a:defRPr sz="3000"/>
            </a:pPr>
            <a:r>
              <a:t>Júlia Gasull</a:t>
            </a:r>
          </a:p>
        </p:txBody>
      </p:sp>
      <p:sp>
        <p:nvSpPr>
          <p:cNvPr id="166" name="ANÀLISI DE DADES I EXPLOTACIÓ DE LA INFORMACIÓ"/>
          <p:cNvSpPr txBox="1"/>
          <p:nvPr/>
        </p:nvSpPr>
        <p:spPr>
          <a:xfrm>
            <a:off x="4873656" y="7132700"/>
            <a:ext cx="14636688" cy="771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4500"/>
            </a:lvl1pPr>
          </a:lstStyle>
          <a:p>
            <a:pPr/>
            <a:r>
              <a:t>ANÀLISI DE DADES I EXPLOTACIÓ DE LA INFORMACIÓ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rofi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Profiling</a:t>
            </a:r>
          </a:p>
        </p:txBody>
      </p:sp>
      <p:sp>
        <p:nvSpPr>
          <p:cNvPr id="192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Deliverable II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Deliverable II</a:t>
            </a:r>
          </a:p>
          <a:p>
            <a:pPr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PCA, CA and Clustering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rincipal component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Principal component analysis</a:t>
            </a:r>
          </a:p>
        </p:txBody>
      </p:sp>
      <p:sp>
        <p:nvSpPr>
          <p:cNvPr id="19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Kaiser ru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Kaiser rule</a:t>
            </a:r>
          </a:p>
        </p:txBody>
      </p:sp>
      <p:sp>
        <p:nvSpPr>
          <p:cNvPr id="200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Kaiser ru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Kaiser rule</a:t>
            </a:r>
          </a:p>
        </p:txBody>
      </p:sp>
      <p:sp>
        <p:nvSpPr>
          <p:cNvPr id="203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Hierarchical cluste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Hierarchical clustering</a:t>
            </a:r>
          </a:p>
        </p:txBody>
      </p:sp>
      <p:sp>
        <p:nvSpPr>
          <p:cNvPr id="206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orrespondance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Correspondance analysis</a:t>
            </a:r>
          </a:p>
        </p:txBody>
      </p:sp>
      <p:sp>
        <p:nvSpPr>
          <p:cNvPr id="209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Deliverable III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Deliverable III</a:t>
            </a:r>
          </a:p>
          <a:p>
            <a:pPr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Numeric and Binary targets Forecasting Models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Deliverable 3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Deliverable 3</a:t>
            </a:r>
          </a:p>
        </p:txBody>
      </p:sp>
      <p:sp>
        <p:nvSpPr>
          <p:cNvPr id="214" name="Forecasting modeling of numeric target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Forecasting modeling of numeric target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Model construction only with numeric as explanatory vari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0065">
              <a:defRPr sz="7056"/>
            </a:lvl1pPr>
          </a:lstStyle>
          <a:p>
            <a:pPr/>
            <a:r>
              <a:t>Model construction only with numeric as explanatory variables</a:t>
            </a:r>
          </a:p>
        </p:txBody>
      </p:sp>
      <p:sp>
        <p:nvSpPr>
          <p:cNvPr id="21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Índe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Índex</a:t>
            </a:r>
          </a:p>
        </p:txBody>
      </p:sp>
      <p:sp>
        <p:nvSpPr>
          <p:cNvPr id="169" name="Deliverable I: Data Processing, Description, Validation and Profil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Deliverable I: Data Processing, Description, Validation and Profiling</a:t>
            </a:r>
          </a:p>
          <a:p>
            <a:pPr/>
            <a:r>
              <a:t>Deliverable II: PCA, CA and Clustering</a:t>
            </a:r>
          </a:p>
          <a:p>
            <a:pPr/>
            <a:r>
              <a:t>Deliverable III: Numeric and Binary targets Forecasting Models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ansforming vari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Tansforming variables</a:t>
            </a:r>
          </a:p>
        </p:txBody>
      </p:sp>
      <p:sp>
        <p:nvSpPr>
          <p:cNvPr id="220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Model constructions with factors as explanatory vari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0065">
              <a:defRPr sz="7056"/>
            </a:lvl1pPr>
          </a:lstStyle>
          <a:p>
            <a:pPr/>
            <a:r>
              <a:t>Model constructions with factors as explanatory variables</a:t>
            </a:r>
          </a:p>
        </p:txBody>
      </p:sp>
      <p:sp>
        <p:nvSpPr>
          <p:cNvPr id="223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Deliverable 3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Deliverable 3</a:t>
            </a:r>
          </a:p>
        </p:txBody>
      </p:sp>
      <p:sp>
        <p:nvSpPr>
          <p:cNvPr id="226" name="Forecasting modeling of binary target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Forecasting modeling of binary target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ork and test samp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 and test samples</a:t>
            </a:r>
          </a:p>
        </p:txBody>
      </p:sp>
      <p:sp>
        <p:nvSpPr>
          <p:cNvPr id="229" name="Model construction only with numeric as explanatory variabl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construction only with numeric as explanatory variables</a:t>
            </a:r>
          </a:p>
          <a:p>
            <a:pPr/>
            <a:r>
              <a:t>Model constructions with factors as explanatory variables</a:t>
            </a:r>
          </a:p>
          <a:p>
            <a:pPr/>
            <a:r>
              <a:t>Predictions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Model construction only with numeric as explanatory vari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0065">
              <a:defRPr sz="7056"/>
            </a:lvl1pPr>
          </a:lstStyle>
          <a:p>
            <a:pPr/>
            <a:r>
              <a:t>Model construction only with numeric as explanatory variables</a:t>
            </a:r>
          </a:p>
        </p:txBody>
      </p:sp>
      <p:sp>
        <p:nvSpPr>
          <p:cNvPr id="232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Model constructions with factors as explanatory vari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0065">
              <a:defRPr sz="7056"/>
            </a:lvl1pPr>
          </a:lstStyle>
          <a:p>
            <a:pPr/>
            <a:r>
              <a:t>Model constructions with factors as explanatory variables</a:t>
            </a:r>
          </a:p>
        </p:txBody>
      </p:sp>
      <p:sp>
        <p:nvSpPr>
          <p:cNvPr id="235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redi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Predictions</a:t>
            </a:r>
          </a:p>
        </p:txBody>
      </p:sp>
      <p:sp>
        <p:nvSpPr>
          <p:cNvPr id="238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Deliverable I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Deliverable I</a:t>
            </a:r>
          </a:p>
          <a:p>
            <a:pPr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Data Processing, Description, Validation and Profiling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ata descrip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description</a:t>
            </a:r>
          </a:p>
        </p:txBody>
      </p:sp>
      <p:sp>
        <p:nvSpPr>
          <p:cNvPr id="174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Data description (summa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description (summary)</a:t>
            </a:r>
          </a:p>
        </p:txBody>
      </p:sp>
      <p:sp>
        <p:nvSpPr>
          <p:cNvPr id="17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Quantitative vari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Quantitative variables</a:t>
            </a:r>
          </a:p>
        </p:txBody>
      </p:sp>
      <p:sp>
        <p:nvSpPr>
          <p:cNvPr id="180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Qualitatives vari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Qualitatives variables</a:t>
            </a:r>
          </a:p>
        </p:txBody>
      </p:sp>
      <p:sp>
        <p:nvSpPr>
          <p:cNvPr id="183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mpu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Imputation</a:t>
            </a:r>
          </a:p>
        </p:txBody>
      </p:sp>
      <p:sp>
        <p:nvSpPr>
          <p:cNvPr id="186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Discretiz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Discretization</a:t>
            </a:r>
          </a:p>
        </p:txBody>
      </p:sp>
      <p:sp>
        <p:nvSpPr>
          <p:cNvPr id="189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